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57" r:id="rId4"/>
    <p:sldId id="257" r:id="rId5"/>
    <p:sldId id="258" r:id="rId6"/>
    <p:sldId id="259" r:id="rId7"/>
    <p:sldId id="260" r:id="rId8"/>
    <p:sldId id="344" r:id="rId9"/>
    <p:sldId id="261" r:id="rId10"/>
    <p:sldId id="262" r:id="rId11"/>
    <p:sldId id="263" r:id="rId12"/>
    <p:sldId id="265" r:id="rId13"/>
    <p:sldId id="266" r:id="rId14"/>
    <p:sldId id="267" r:id="rId15"/>
    <p:sldId id="345" r:id="rId16"/>
    <p:sldId id="268" r:id="rId17"/>
    <p:sldId id="269" r:id="rId18"/>
    <p:sldId id="270" r:id="rId19"/>
    <p:sldId id="272" r:id="rId20"/>
    <p:sldId id="273" r:id="rId21"/>
    <p:sldId id="274" r:id="rId22"/>
    <p:sldId id="275" r:id="rId23"/>
    <p:sldId id="346" r:id="rId24"/>
    <p:sldId id="276" r:id="rId25"/>
    <p:sldId id="277" r:id="rId26"/>
    <p:sldId id="278" r:id="rId27"/>
    <p:sldId id="347" r:id="rId28"/>
    <p:sldId id="279" r:id="rId29"/>
    <p:sldId id="280" r:id="rId30"/>
    <p:sldId id="281" r:id="rId31"/>
    <p:sldId id="283" r:id="rId32"/>
    <p:sldId id="284" r:id="rId33"/>
    <p:sldId id="348" r:id="rId34"/>
    <p:sldId id="285" r:id="rId35"/>
    <p:sldId id="288" r:id="rId36"/>
    <p:sldId id="289" r:id="rId37"/>
    <p:sldId id="290" r:id="rId38"/>
    <p:sldId id="349" r:id="rId39"/>
    <p:sldId id="291" r:id="rId40"/>
    <p:sldId id="293" r:id="rId41"/>
    <p:sldId id="294" r:id="rId42"/>
    <p:sldId id="295" r:id="rId43"/>
    <p:sldId id="296" r:id="rId44"/>
    <p:sldId id="350" r:id="rId45"/>
    <p:sldId id="297" r:id="rId46"/>
    <p:sldId id="298" r:id="rId47"/>
    <p:sldId id="299" r:id="rId48"/>
    <p:sldId id="300" r:id="rId49"/>
    <p:sldId id="301" r:id="rId50"/>
    <p:sldId id="302" r:id="rId51"/>
    <p:sldId id="304" r:id="rId52"/>
    <p:sldId id="303" r:id="rId53"/>
    <p:sldId id="351" r:id="rId54"/>
    <p:sldId id="305" r:id="rId55"/>
    <p:sldId id="306" r:id="rId56"/>
    <p:sldId id="307" r:id="rId57"/>
    <p:sldId id="308" r:id="rId58"/>
    <p:sldId id="309" r:id="rId59"/>
    <p:sldId id="312" r:id="rId60"/>
    <p:sldId id="311" r:id="rId61"/>
    <p:sldId id="352" r:id="rId62"/>
    <p:sldId id="313" r:id="rId63"/>
    <p:sldId id="315" r:id="rId64"/>
    <p:sldId id="353" r:id="rId65"/>
    <p:sldId id="316" r:id="rId66"/>
    <p:sldId id="318" r:id="rId67"/>
    <p:sldId id="317" r:id="rId68"/>
    <p:sldId id="321" r:id="rId69"/>
    <p:sldId id="322" r:id="rId70"/>
    <p:sldId id="319" r:id="rId71"/>
    <p:sldId id="323" r:id="rId72"/>
    <p:sldId id="320" r:id="rId73"/>
    <p:sldId id="354" r:id="rId74"/>
    <p:sldId id="324" r:id="rId75"/>
    <p:sldId id="325" r:id="rId76"/>
    <p:sldId id="327" r:id="rId77"/>
    <p:sldId id="355" r:id="rId78"/>
    <p:sldId id="328" r:id="rId79"/>
    <p:sldId id="329" r:id="rId80"/>
    <p:sldId id="331" r:id="rId81"/>
    <p:sldId id="330" r:id="rId82"/>
    <p:sldId id="332" r:id="rId83"/>
    <p:sldId id="333" r:id="rId84"/>
    <p:sldId id="334" r:id="rId85"/>
    <p:sldId id="356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282" r:id="rId94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bleStyles" Target="tableStyles.xml"/><Relationship Id="rId96" Type="http://schemas.openxmlformats.org/officeDocument/2006/relationships/viewProps" Target="viewProps.xml"/><Relationship Id="rId95" Type="http://schemas.openxmlformats.org/officeDocument/2006/relationships/presProps" Target="presProps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Click to edit the title text format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microsoft.com/office/2007/relationships/media" Target="../media/media10.mp4"/><Relationship Id="rId1" Type="http://schemas.openxmlformats.org/officeDocument/2006/relationships/video" Target="../media/media10.mp4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microsoft.com/office/2007/relationships/media" Target="../media/media11.mp4"/><Relationship Id="rId1" Type="http://schemas.openxmlformats.org/officeDocument/2006/relationships/video" Target="../media/media11.mp4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microsoft.com/office/2007/relationships/media" Target="../media/media11.mp4"/><Relationship Id="rId1" Type="http://schemas.openxmlformats.org/officeDocument/2006/relationships/video" Target="../media/media11.mp4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microsoft.com/office/2007/relationships/media" Target="../media/media12.mp4"/><Relationship Id="rId1" Type="http://schemas.openxmlformats.org/officeDocument/2006/relationships/video" Target="../media/media12.mp4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33600" y="2617920"/>
            <a:ext cx="9627120" cy="144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宋体"/>
              </a:rPr>
              <a:t>聊聊linux中的信号</a:t>
            </a:r>
            <a:endParaRPr lang="en-US" sz="4000" b="0" strike="noStrike" spc="-1">
              <a:solidFill>
                <a:srgbClr val="FFFFFF"/>
              </a:solidFill>
              <a:latin typeface="微软雅黑"/>
              <a:ea typeface="宋体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宋体"/>
              </a:rPr>
              <a:t>引自：《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宋体"/>
              </a:rPr>
              <a:t>unix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宋体"/>
              </a:rPr>
              <a:t>高级环境编程》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宋体"/>
              </a:rPr>
              <a:t>现象反思：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微软雅黑"/>
              </a:rPr>
              <a:t>1.我们在工作中可以利用信号的中断性来做什么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微软雅黑"/>
              </a:rPr>
              <a:t>举一个最简单的例子，我们可以使用信号做平滑程序停止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2.signal信号处理函数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微软雅黑"/>
              </a:rPr>
              <a:t>1.</a:t>
            </a: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我们可以给信号安装处理函数，当信号发生的时候会触发中断，以及回调对应的信号处理函数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demo处理程序(demo1.c)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53" name="图片 52"/>
          <p:cNvPicPr/>
          <p:nvPr/>
        </p:nvPicPr>
        <p:blipFill>
          <a:blip r:embed="rId1"/>
          <a:stretch>
            <a:fillRect/>
          </a:stretch>
        </p:blipFill>
        <p:spPr>
          <a:xfrm>
            <a:off x="2061720" y="1463040"/>
            <a:ext cx="8452080" cy="514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55" name="图片 54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" y="1463040"/>
            <a:ext cx="10347120" cy="393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0407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异步程序的可重入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微软雅黑"/>
              </a:rPr>
              <a:t>1.</a:t>
            </a: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当进程捕捉到信号的时候，进程的程序会被临时中断，他首先执行这个信号处理程序中的指令。如果从信号处理程序返回，则继续执行在捕捉到信号时候进程正在执行正在执行的指令序列。正是如此才对程序的可重入造成了安全问题。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危险案例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58" name="图片 57"/>
          <p:cNvPicPr/>
          <p:nvPr/>
        </p:nvPicPr>
        <p:blipFill>
          <a:blip r:embed="rId1"/>
          <a:stretch>
            <a:fillRect/>
          </a:stretch>
        </p:blipFill>
        <p:spPr>
          <a:xfrm>
            <a:off x="2460600" y="1463040"/>
            <a:ext cx="7962480" cy="5062680"/>
          </a:xfrm>
          <a:prstGeom prst="rect">
            <a:avLst/>
          </a:prstGeom>
          <a:ln>
            <a:noFill/>
          </a:ln>
        </p:spPr>
      </p:pic>
      <p:pic>
        <p:nvPicPr>
          <p:cNvPr id="59" name="图片 58"/>
          <p:cNvPicPr/>
          <p:nvPr/>
        </p:nvPicPr>
        <p:blipFill>
          <a:blip r:embed="rId1"/>
          <a:stretch>
            <a:fillRect/>
          </a:stretch>
        </p:blipFill>
        <p:spPr>
          <a:xfrm>
            <a:off x="2460960" y="1463040"/>
            <a:ext cx="7962480" cy="50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危险案例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61" name="图片 60"/>
          <p:cNvPicPr/>
          <p:nvPr/>
        </p:nvPicPr>
        <p:blipFill>
          <a:blip r:embed="rId1"/>
          <a:stretch>
            <a:fillRect/>
          </a:stretch>
        </p:blipFill>
        <p:spPr>
          <a:xfrm>
            <a:off x="769320" y="2238840"/>
            <a:ext cx="11116800" cy="224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思考为什么会出现这种现象？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微软雅黑"/>
              </a:rPr>
              <a:t>1.</a:t>
            </a: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当进程捕捉到信号的时候，进程的程序会被临时中断，他首先执行这个信号处理程序中的指令。如果从信号处理程序返回，则继续执行在捕捉到信号时候进程正在执行正在执行的指令序列。正是如此才对程序的可重入造成了安全问题。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3.可靠信号和不可靠信号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微软雅黑"/>
              </a:rPr>
              <a:t>1.</a:t>
            </a: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linux系统中一些信号可能是不可靠的，信号发生后系统可能并不会收到通知，我们使用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Kill -l 查看信号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不可靠信号：在执行自定义函数其间会丢失同类信号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可靠信号：在执行自定义函数其间不会丢失同类信号 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33525" y="2618105"/>
            <a:ext cx="9591040" cy="266573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" altLang="en-US" sz="4000" b="0" strike="noStrike" spc="-1">
                <a:solidFill>
                  <a:srgbClr val="FFFFFF"/>
                </a:solidFill>
                <a:latin typeface="微软雅黑"/>
                <a:ea typeface="宋体"/>
              </a:rPr>
              <a:t>小组成员</a:t>
            </a:r>
            <a:endParaRPr lang="en-US" sz="4000" b="0" strike="noStrike" spc="-1">
              <a:solidFill>
                <a:srgbClr val="FFFFFF"/>
              </a:solidFill>
              <a:latin typeface="微软雅黑"/>
              <a:ea typeface="宋体"/>
            </a:endParaRPr>
          </a:p>
          <a:p>
            <a:pPr algn="ctr">
              <a:lnSpc>
                <a:spcPct val="100000"/>
              </a:lnSpc>
            </a:pPr>
            <a:r>
              <a:rPr lang="" altLang="en-US" sz="4000" b="0" strike="noStrike" spc="-1">
                <a:solidFill>
                  <a:schemeClr val="bg1"/>
                </a:solidFill>
                <a:latin typeface="Arial" panose="020B0604020202020204"/>
              </a:rPr>
              <a:t>组长：尹传文</a:t>
            </a:r>
            <a:endParaRPr lang="" altLang="en-US" sz="40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" altLang="en-US" sz="4000" b="0" strike="noStrike" spc="-1">
                <a:solidFill>
                  <a:schemeClr val="bg1"/>
                </a:solidFill>
                <a:latin typeface="Arial" panose="020B0604020202020204"/>
              </a:rPr>
              <a:t>组员：张磊，刘梅，周杰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信号列表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66" name="图片 65"/>
          <p:cNvPicPr/>
          <p:nvPr/>
        </p:nvPicPr>
        <p:blipFill>
          <a:blip r:embed="rId1"/>
          <a:stretch>
            <a:fillRect/>
          </a:stretch>
        </p:blipFill>
        <p:spPr>
          <a:xfrm>
            <a:off x="1005840" y="2651760"/>
            <a:ext cx="10226880" cy="3382200"/>
          </a:xfrm>
          <a:prstGeom prst="rect">
            <a:avLst/>
          </a:prstGeom>
          <a:ln>
            <a:noFill/>
          </a:ln>
        </p:spPr>
      </p:pic>
      <p:sp>
        <p:nvSpPr>
          <p:cNvPr id="67" name="CustomShape 2"/>
          <p:cNvSpPr/>
          <p:nvPr/>
        </p:nvSpPr>
        <p:spPr>
          <a:xfrm>
            <a:off x="2011680" y="1920240"/>
            <a:ext cx="464544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chemeClr val="bg1"/>
                </a:solidFill>
                <a:latin typeface="Arial" panose="020B0604020202020204"/>
                <a:ea typeface="DejaVu Sans" panose="020B0603030804020204"/>
              </a:rPr>
              <a:t>1到31是不可靠信号        32~64是可靠信号</a:t>
            </a:r>
            <a:endParaRPr lang="en-US" sz="1800" b="0" strike="noStrike" spc="-1">
              <a:solidFill>
                <a:schemeClr val="bg1"/>
              </a:solidFill>
              <a:latin typeface="Arial" panose="020B0604020202020204"/>
              <a:ea typeface="DejaVu Sans" panose="020B06030308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一段代码测试可靠信号和非可靠信号(demo3)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69" name="图片 68"/>
          <p:cNvPicPr/>
          <p:nvPr/>
        </p:nvPicPr>
        <p:blipFill>
          <a:blip r:embed="rId1"/>
          <a:stretch>
            <a:fillRect/>
          </a:stretch>
        </p:blipFill>
        <p:spPr>
          <a:xfrm>
            <a:off x="2068195" y="2270125"/>
            <a:ext cx="8304530" cy="390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1635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实验现象，不可靠信号会丢失可靠信号不会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71" name="图片 70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2023560"/>
            <a:ext cx="5980320" cy="2913120"/>
          </a:xfrm>
          <a:prstGeom prst="rect">
            <a:avLst/>
          </a:prstGeom>
          <a:ln>
            <a:noFill/>
          </a:ln>
        </p:spPr>
      </p:pic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7680960" y="2103120"/>
            <a:ext cx="1770120" cy="329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raise函数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2103120" y="2377440"/>
            <a:ext cx="425844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chemeClr val="bg1"/>
                </a:solidFill>
                <a:latin typeface="Arial" panose="020B0604020202020204"/>
                <a:ea typeface="DejaVu Sans" panose="020B0603030804020204"/>
              </a:rPr>
              <a:t>调用raise函数等价于kill(getpid(),signo)</a:t>
            </a:r>
            <a:endParaRPr lang="en-US" sz="1800" b="0" strike="noStrike" spc="-1">
              <a:solidFill>
                <a:schemeClr val="bg1"/>
              </a:solidFill>
              <a:latin typeface="Arial" panose="020B0604020202020204"/>
              <a:ea typeface="DejaVu Sans" panose="020B06030308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raise的实验案例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76" name="图片 75"/>
          <p:cNvPicPr/>
          <p:nvPr/>
        </p:nvPicPr>
        <p:blipFill>
          <a:blip r:embed="rId1"/>
          <a:stretch>
            <a:fillRect/>
          </a:stretch>
        </p:blipFill>
        <p:spPr>
          <a:xfrm>
            <a:off x="2542680" y="1914480"/>
            <a:ext cx="7514640" cy="391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2811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raise的实验结果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78" name="图片 77"/>
          <p:cNvPicPr/>
          <p:nvPr/>
        </p:nvPicPr>
        <p:blipFill>
          <a:blip r:embed="rId1"/>
          <a:stretch>
            <a:fillRect/>
          </a:stretch>
        </p:blipFill>
        <p:spPr>
          <a:xfrm>
            <a:off x="1922400" y="1985400"/>
            <a:ext cx="9049320" cy="349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kill函数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896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DejaVu Sans" panose="020B0603030804020204"/>
              </a:rPr>
              <a:t>当pid 大于 0的时候是对某个进程发送信号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DejaVu Sans" panose="020B0603030804020204"/>
              </a:rPr>
              <a:t>当pid 为-1的时候是对所有有权限的进程发送信号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DejaVu Sans" panose="020B0603030804020204"/>
              </a:rPr>
              <a:t>Kill 0将信号发送给同一个进程组的所有进程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DejaVu Sans" panose="020B0603030804020204"/>
              </a:rPr>
              <a:t>Kill &lt; 0 则是发送给绝对值进程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kill危险的-1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（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demo4.c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）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2103120" y="2377440"/>
            <a:ext cx="886896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83" name="图片 82"/>
          <p:cNvPicPr/>
          <p:nvPr/>
        </p:nvPicPr>
        <p:blipFill>
          <a:blip r:embed="rId1"/>
          <a:stretch>
            <a:fillRect/>
          </a:stretch>
        </p:blipFill>
        <p:spPr>
          <a:xfrm>
            <a:off x="2011680" y="1789200"/>
            <a:ext cx="8077320" cy="406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1582920" y="443160"/>
            <a:ext cx="908604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大纲</a:t>
            </a:r>
            <a:endParaRPr lang="en-US" sz="4000" b="0" strike="noStrike" spc="-1">
              <a:latin typeface="Arial" panose="020B0604020202020204"/>
            </a:endParaRPr>
          </a:p>
          <a:p>
            <a:pPr marL="685800" indent="-673735">
              <a:lnSpc>
                <a:spcPct val="15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信号的特性和简单处理</a:t>
            </a:r>
            <a:endParaRPr lang="en-US" sz="3600" b="0" strike="noStrike" spc="-1">
              <a:latin typeface="Arial" panose="020B0604020202020204"/>
            </a:endParaRPr>
          </a:p>
          <a:p>
            <a:pPr marL="685800" indent="-673735">
              <a:lnSpc>
                <a:spcPct val="15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什么是信号集</a:t>
            </a:r>
            <a:endParaRPr lang="en-US" sz="3600" b="0" strike="noStrike" spc="-1">
              <a:latin typeface="Arial" panose="020B0604020202020204"/>
            </a:endParaRPr>
          </a:p>
          <a:p>
            <a:pPr marL="685800" indent="-673735">
              <a:lnSpc>
                <a:spcPct val="15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如何处理信号集</a:t>
            </a:r>
            <a:endParaRPr lang="en-US" sz="3600" b="0" strike="noStrike" spc="-1">
              <a:latin typeface="Arial" panose="020B0604020202020204"/>
            </a:endParaRPr>
          </a:p>
          <a:p>
            <a:pPr marL="685800" indent="-673735">
              <a:lnSpc>
                <a:spcPct val="15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6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为什么要处理信号集</a:t>
            </a:r>
            <a:endParaRPr lang="en-US" sz="3600" b="0" strike="noStrike" spc="-1">
              <a:latin typeface="Arial" panose="020B0604020202020204"/>
            </a:endParaRPr>
          </a:p>
          <a:p>
            <a:pPr marL="685800" indent="-673735">
              <a:lnSpc>
                <a:spcPct val="15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工作中常用的信号处理总结</a:t>
            </a:r>
            <a:endParaRPr lang="en-US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闹钟</a:t>
            </a: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函数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896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我们可以使用</a:t>
            </a: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alarm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函数设置一个计数器，在计时器超时的时候产生</a:t>
            </a: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SIGALRM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信号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demo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展示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(demo9.c)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2103120" y="2377440"/>
            <a:ext cx="886896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2" name="图片 1" descr="2019-12-02 10-04-33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8925" y="1766570"/>
            <a:ext cx="6534150" cy="445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3057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实验现象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2103120" y="2377440"/>
            <a:ext cx="886896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3" name="图片 2" descr="2019-12-02 10-05-13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635" y="2192020"/>
            <a:ext cx="7288530" cy="2128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二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.</a:t>
            </a: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信号集是什么？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896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表示多个信号的集合就是一个信号集</a:t>
            </a:r>
            <a:endParaRPr lang="zh-CN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三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.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如何处理</a:t>
            </a: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信号集？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sigemptyset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置空一个信号集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sigfillset   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填充满一个信号集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sigaddset  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将一个信号加入信号集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sigdelset   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将一个信号从信号集删除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sigismember 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检查一个信号集中是否有这个信号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demo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展示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(demo5.c)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2" name="图片 1" descr="2019-12-02 10-27-36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8005" y="1732280"/>
            <a:ext cx="6115050" cy="424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3444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实验现象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3" name="图片 2" descr="2019-12-02 10-29-05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619885"/>
            <a:ext cx="10058400" cy="4291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四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.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为什么要使用信号集</a:t>
            </a: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？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462405" y="1786890"/>
            <a:ext cx="9509760" cy="435927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信号集是这些函数的重要参数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1.sigprocmask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函数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2.sigpending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函数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3.sigaction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函数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4.sigsetjmp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和</a:t>
            </a: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siglongjmp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函数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5.sigsuspend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函数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en-US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6.sigwait</a:t>
            </a:r>
            <a:r>
              <a:rPr lang="zh-CN" altLang="en-US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函数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一.</a:t>
            </a: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宋体"/>
              </a:rPr>
              <a:t>信号简介</a:t>
            </a:r>
            <a:endParaRPr lang="en-US" sz="4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1.信号属于一种中断现象</a:t>
            </a:r>
            <a:endParaRPr lang="en-US" sz="3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2.信号是一种异步处理事件</a:t>
            </a:r>
            <a:endParaRPr lang="en-US" sz="3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3.信号有可靠信号和非可靠信号</a:t>
            </a:r>
            <a:br>
              <a:rPr lang="en-US" sz="3600" b="0" strike="noStrike" spc="-1">
                <a:solidFill>
                  <a:srgbClr val="FFFFFF"/>
                </a:solidFill>
                <a:latin typeface="微软雅黑"/>
                <a:ea typeface="微软雅黑"/>
              </a:rPr>
            </a:br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思考为什么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要使用</a:t>
            </a:r>
            <a:r>
              <a:rPr lang="en-US" sz="4000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sigprocmask</a:t>
            </a:r>
            <a:r>
              <a:rPr lang="zh-CN" altLang="en-US" sz="4000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函数</a:t>
            </a: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？</a:t>
            </a:r>
            <a:r>
              <a:rPr lang="en-US" sz="4000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sigprocmask</a:t>
            </a:r>
            <a:r>
              <a:rPr lang="zh-CN" altLang="en-US" sz="4000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函数是做什么的？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Times New Roman" panose="02020603050405020304"/>
              <a:ea typeface="宋体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Times New Roman" panose="02020603050405020304"/>
              <a:ea typeface="宋体"/>
            </a:endParaRPr>
          </a:p>
          <a:p>
            <a:pPr>
              <a:lnSpc>
                <a:spcPct val="100000"/>
              </a:lnSpc>
            </a:pPr>
            <a:r>
              <a:rPr lang="zh-CN" alt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我们在工作中的进程运行可能被各种各样的</a:t>
            </a:r>
            <a:r>
              <a:rPr lang="en-US" altLang="zh-CN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linux</a:t>
            </a:r>
            <a:r>
              <a:rPr lang="zh-CN" alt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信号所打断，在很多的时候我们需要屏蔽那些我们不想收到的信号，这个时候我们可以使用</a:t>
            </a:r>
            <a:r>
              <a:rPr lang="en-US" altLang="zh-CN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sigprocmask</a:t>
            </a:r>
            <a:r>
              <a:rPr lang="zh-CN" alt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函数来设置信号的屏蔽集，屏蔽我们不想收到的信号集，我们可以使用</a:t>
            </a:r>
            <a:r>
              <a:rPr lang="en-US" altLang="zh-CN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sigprocmask</a:t>
            </a:r>
            <a:r>
              <a:rPr lang="zh-CN" alt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这个函数来设置，修改和解除信号的屏蔽集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屏蔽信号的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demo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展示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(demo6.c)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3" name="图片 2" descr="2019-12-02 10-41-10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905" y="1882140"/>
            <a:ext cx="9001125" cy="409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3720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实验现象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2" name="图片 1" descr="2019-12-02 10-41-50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3120" y="1463040"/>
            <a:ext cx="4693285" cy="1009650"/>
          </a:xfrm>
          <a:prstGeom prst="rect">
            <a:avLst/>
          </a:prstGeom>
        </p:spPr>
      </p:pic>
      <p:pic>
        <p:nvPicPr>
          <p:cNvPr id="4" name="图片 3" descr="2019-12-02 10-42-12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2837815"/>
            <a:ext cx="6000750" cy="1628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解除屏蔽信号的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demo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展示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(demo6.c)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2" name="图片 1" descr="2019-12-02 10-44-31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5825" y="1537970"/>
            <a:ext cx="5143500" cy="422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实验现象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3" name="图片 2" descr="2019-12-02 10-45-18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9385" y="1751330"/>
            <a:ext cx="3789680" cy="440690"/>
          </a:xfrm>
          <a:prstGeom prst="rect">
            <a:avLst/>
          </a:prstGeom>
        </p:spPr>
      </p:pic>
      <p:pic>
        <p:nvPicPr>
          <p:cNvPr id="5" name="图片 4" descr="2019-12-02 10-45-38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55" y="2600325"/>
            <a:ext cx="7631430" cy="1771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修改屏蔽信号的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demo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展示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(demo6.c)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3" name="图片 2" descr="2019-12-02 10-58-11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0520" y="1485265"/>
            <a:ext cx="6524625" cy="406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实验现象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2" name="图片 1" descr="2019-12-02 10-58-34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1455" y="1577340"/>
            <a:ext cx="2266950" cy="600075"/>
          </a:xfrm>
          <a:prstGeom prst="rect">
            <a:avLst/>
          </a:prstGeom>
        </p:spPr>
      </p:pic>
      <p:pic>
        <p:nvPicPr>
          <p:cNvPr id="4" name="图片 3" descr="2019-12-02 10-59-01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5" y="2789555"/>
            <a:ext cx="9448800" cy="159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sigpending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939925" y="2312035"/>
            <a:ext cx="9015730" cy="2357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DejaVu Sans" panose="020B0603030804020204"/>
              </a:rPr>
              <a:t>sigpending函数返回在送往进程的时候被阻塞挂起的信号集合。这个信号集合通过参数set返回。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也就是说这里是获取未决信号的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1.信号具有中断的特性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宋体"/>
              </a:rPr>
              <a:t>我们在工作中写程序可能感受不到信号，但是信号却无处不在linux系统之中，当系统陷入阻塞的时候，如果有信号发生，会出现中断现象，但是php在解释器中已经做了信号屏蔽处理，我们在写php程序的时候很难感受到，只能调用php的pcntl系列的扩展去同步阻塞的去处理信号，而不能做到异步处理信号，在这里我用linux c 带大家深入理解linux信号的可中断性,当我们使用信号捕获函数的时候会触发信号的中断现象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什么是未决信号？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939925" y="2312035"/>
            <a:ext cx="9015730" cy="2357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DejaVu Sans" panose="020B0603030804020204"/>
              </a:rPr>
              <a:t>进程可以选择阻塞（Block）某个信号。被阻塞的信号产生时将保持在未决状态，直到进程解除对此信号的阻塞，才执行递达的动作。sleep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会导致信号出现未决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sigpending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获取未决信号的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demo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展示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(demo7.c)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2" name="图片 1" descr="2019-12-02 11-29-35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165" y="1995170"/>
            <a:ext cx="5076190" cy="4349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4228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实验现象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2" name="图片 1" descr="2019-12-02 16-41-07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0470" y="2676525"/>
            <a:ext cx="7210425" cy="150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sigaction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函数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939925" y="2312035"/>
            <a:ext cx="9015730" cy="2357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DejaVu Sans" panose="020B0603030804020204"/>
              </a:rPr>
              <a:t>sigaction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是比</a:t>
            </a: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signal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函数更加强大和稳健的一个系统函数，</a:t>
            </a: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sigaction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函数的功能是检查或者修改与置顶信号相关联的处理动作，一旦设置了</a:t>
            </a: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sigaction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，那么这个设置将会一直有效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信号捕捉的动作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939925" y="2312035"/>
            <a:ext cx="9015730" cy="2357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6540" y="1818640"/>
            <a:ext cx="831405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struct sigaction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{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/* Signal handler.  */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#if defined __USE_POSIX199309 || defined __USE_XOPEN_EXTENDED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union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{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	/* Used if SA_SIGINFO is not set.  */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	__sighandler_t sa_handler;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	/* Used if SA_SIGINFO is set.  */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	void (*sa_sigaction) (int, siginfo_t *, void *);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}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__sigaction_handler;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# define sa_handler	__sigaction_handler.sa_handler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# define sa_sigaction	__sigaction_handler.sa_sigaction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#else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__sighandler_t sa_handler;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#endif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/* Additional set of signals to be blocked.  */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__sigset_t sa_mask;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/* Special flags.  */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int sa_flags;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/* Restore handler.  */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void (*sa_restorer) (void);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};</a:t>
            </a:r>
            <a:endParaRPr lang="zh-CN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>
                <a:solidFill>
                  <a:schemeClr val="bg1"/>
                </a:solidFill>
                <a:sym typeface="+mn-ea"/>
              </a:rPr>
              <a:t>sa_handler的三种情况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939925" y="2312035"/>
            <a:ext cx="9015730" cy="2357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6540" y="1818640"/>
            <a:ext cx="83140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olidFill>
                  <a:schemeClr val="bg1"/>
                </a:solidFill>
              </a:rPr>
              <a:t>SIG_IGN </a:t>
            </a:r>
            <a:r>
              <a:rPr lang="zh-CN" altLang="en-US" sz="1000">
                <a:solidFill>
                  <a:schemeClr val="bg1"/>
                </a:solidFill>
                <a:ea typeface="宋体" charset="0"/>
              </a:rPr>
              <a:t>是 忽略信号的处理</a:t>
            </a:r>
            <a:endParaRPr lang="zh-CN" altLang="en-US" sz="1000">
              <a:solidFill>
                <a:schemeClr val="bg1"/>
              </a:solidFill>
              <a:ea typeface="宋体" charset="0"/>
            </a:endParaRPr>
          </a:p>
          <a:p>
            <a:endParaRPr lang="zh-CN" altLang="en-US" sz="1000">
              <a:solidFill>
                <a:schemeClr val="bg1"/>
              </a:solidFill>
              <a:ea typeface="宋体" charset="0"/>
            </a:endParaRPr>
          </a:p>
          <a:p>
            <a:endParaRPr lang="zh-CN" altLang="en-US" sz="1000">
              <a:solidFill>
                <a:schemeClr val="bg1"/>
              </a:solidFill>
              <a:ea typeface="宋体" charset="0"/>
            </a:endParaRPr>
          </a:p>
          <a:p>
            <a:endParaRPr lang="zh-CN" altLang="en-US" sz="1000">
              <a:solidFill>
                <a:schemeClr val="bg1"/>
              </a:solidFill>
              <a:ea typeface="宋体" charset="0"/>
            </a:endParaRPr>
          </a:p>
          <a:p>
            <a:r>
              <a:rPr lang="en-US" altLang="zh-CN" sz="1000">
                <a:solidFill>
                  <a:schemeClr val="bg1"/>
                </a:solidFill>
                <a:ea typeface="宋体" charset="0"/>
              </a:rPr>
              <a:t>SIG_DFL</a:t>
            </a:r>
            <a:r>
              <a:rPr lang="zh-CN" altLang="en-US" sz="1000">
                <a:solidFill>
                  <a:schemeClr val="bg1"/>
                </a:solidFill>
                <a:ea typeface="宋体" charset="0"/>
              </a:rPr>
              <a:t>是系统默认的信号处理方式</a:t>
            </a:r>
            <a:endParaRPr lang="zh-CN" altLang="en-US" sz="1000">
              <a:solidFill>
                <a:schemeClr val="bg1"/>
              </a:solidFill>
              <a:ea typeface="宋体" charset="0"/>
            </a:endParaRPr>
          </a:p>
          <a:p>
            <a:endParaRPr lang="zh-CN" altLang="en-US" sz="1000">
              <a:solidFill>
                <a:schemeClr val="bg1"/>
              </a:solidFill>
              <a:ea typeface="宋体" charset="0"/>
            </a:endParaRPr>
          </a:p>
          <a:p>
            <a:endParaRPr lang="zh-CN" altLang="en-US" sz="1000">
              <a:solidFill>
                <a:schemeClr val="bg1"/>
              </a:solidFill>
              <a:ea typeface="宋体" charset="0"/>
            </a:endParaRPr>
          </a:p>
          <a:p>
            <a:endParaRPr lang="zh-CN" altLang="en-US" sz="1000">
              <a:solidFill>
                <a:schemeClr val="bg1"/>
              </a:solidFill>
              <a:ea typeface="宋体" charset="0"/>
            </a:endParaRPr>
          </a:p>
          <a:p>
            <a:endParaRPr lang="zh-CN" altLang="en-US" sz="1000">
              <a:solidFill>
                <a:schemeClr val="bg1"/>
              </a:solidFill>
              <a:ea typeface="宋体" charset="0"/>
            </a:endParaRPr>
          </a:p>
          <a:p>
            <a:endParaRPr lang="zh-CN" altLang="en-US" sz="1000">
              <a:solidFill>
                <a:schemeClr val="bg1"/>
              </a:solidFill>
              <a:ea typeface="宋体" charset="0"/>
            </a:endParaRPr>
          </a:p>
          <a:p>
            <a:endParaRPr lang="zh-CN" altLang="en-US" sz="1000">
              <a:solidFill>
                <a:schemeClr val="bg1"/>
              </a:solidFill>
              <a:ea typeface="宋体" charset="0"/>
            </a:endParaRPr>
          </a:p>
          <a:p>
            <a:r>
              <a:rPr lang="zh-CN" altLang="en-US" sz="1000">
                <a:solidFill>
                  <a:schemeClr val="bg1"/>
                </a:solidFill>
                <a:ea typeface="宋体" charset="0"/>
              </a:rPr>
              <a:t>自定义函数地址是我们定义的处理方式</a:t>
            </a:r>
            <a:endParaRPr lang="zh-CN" altLang="en-US" sz="1000">
              <a:solidFill>
                <a:schemeClr val="bg1"/>
              </a:solidFill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altLang="zh-CN" sz="4000">
                <a:solidFill>
                  <a:schemeClr val="bg1"/>
                </a:solidFill>
                <a:sym typeface="+mn-ea"/>
              </a:rPr>
              <a:t>sa_flags</a:t>
            </a:r>
            <a:r>
              <a:rPr lang="zh-CN" altLang="en-US" sz="4000">
                <a:solidFill>
                  <a:schemeClr val="bg1"/>
                </a:solidFill>
                <a:ea typeface="宋体" charset="0"/>
                <a:sym typeface="+mn-ea"/>
              </a:rPr>
              <a:t>的情况一览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939925" y="2312035"/>
            <a:ext cx="9015730" cy="2357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3" name="图片 2" descr="2019-12-02 11-41-32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3390" y="1584325"/>
            <a:ext cx="5655310" cy="5015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939925" y="2312035"/>
            <a:ext cx="9015730" cy="2357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我们在这里简单介绍</a:t>
            </a: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sigaction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的两种用法，一个重要的用法是绑定信号处理函数，另一个用法是获取信号的</a:t>
            </a: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action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信息，当我们设置了SA_SIGINFO，设置了</a:t>
            </a:r>
            <a:r>
              <a:rPr lang="zh-CN" altLang="en-US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SA_SIGINFO以后，调用信号处理函数的返回会发生改变，会多出</a:t>
            </a:r>
            <a:r>
              <a:rPr lang="en-US" altLang="zh-CN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siginfo_t* info </a:t>
            </a:r>
            <a:r>
              <a:rPr lang="zh-CN" altLang="en-US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和 </a:t>
            </a:r>
            <a:r>
              <a:rPr lang="en-US" altLang="zh-CN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void *context</a:t>
            </a:r>
            <a:r>
              <a:rPr lang="zh-CN" altLang="en-US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这两个参数</a:t>
            </a:r>
            <a:r>
              <a:rPr lang="en-US" altLang="zh-CN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,</a:t>
            </a:r>
            <a:r>
              <a:rPr lang="zh-CN" altLang="en-US" spc="-1">
                <a:solidFill>
                  <a:srgbClr val="FFFFFF"/>
                </a:solidFill>
                <a:latin typeface="Arial" panose="020B0604020202020204"/>
                <a:ea typeface="宋体" charset="0"/>
                <a:sym typeface="+mn-ea"/>
              </a:rPr>
              <a:t>在这里我们拿出来重点说说SA_SIGINFO</a:t>
            </a: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altLang="zh-CN" sz="40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SA_SIGINFO</a:t>
            </a:r>
            <a:r>
              <a:rPr lang="zh-CN" altLang="en-US" sz="40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的</a:t>
            </a:r>
            <a:r>
              <a:rPr lang="en-US" altLang="zh-CN" sz="40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demo(demo8.c)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4" name="图片 3" descr="2019-12-02 13-44-15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8995" y="1561465"/>
            <a:ext cx="5259705" cy="4690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宋体"/>
              </a:rPr>
              <a:t>例子展示(demo0.c)：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43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966680" y="2150280"/>
            <a:ext cx="8255880" cy="32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4437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实验现象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2" name="图片 1" descr="2019-12-02 13-41-10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6145" y="2377440"/>
            <a:ext cx="4972050" cy="195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使用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longjmp</a:t>
            </a:r>
            <a:r>
              <a:rPr lang="zh-CN" alt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可能出现的缺陷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(demo10.c)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2" name="图片 1" descr="2019-12-02 14-05-38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6640" y="1831340"/>
            <a:ext cx="7299960" cy="4256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4803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实验现象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103120" y="2377440"/>
            <a:ext cx="8869045" cy="376872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  <p:pic>
        <p:nvPicPr>
          <p:cNvPr id="3" name="图片 2" descr="2019-12-02 14-06-38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9085" y="1620520"/>
            <a:ext cx="4943475" cy="1333500"/>
          </a:xfrm>
          <a:prstGeom prst="rect">
            <a:avLst/>
          </a:prstGeom>
        </p:spPr>
      </p:pic>
      <p:pic>
        <p:nvPicPr>
          <p:cNvPr id="4" name="图片 3" descr="2019-12-02 14-06-56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85" y="3378200"/>
            <a:ext cx="8271510" cy="1767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939925" y="2312035"/>
            <a:ext cx="9015730" cy="2357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DejaVu Sans" panose="020B0603030804020204"/>
              </a:rPr>
              <a:t>goto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是我们在编程中用的最简单的上下文切换关键字，如果我们要实现跨函数的关键词切换可以使用</a:t>
            </a: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setjmp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和</a:t>
            </a: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longjmp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，但是这两个函数在信号处理函数中使用却会造成安全问题，调用</a:t>
            </a:r>
            <a:r>
              <a:rPr lang="en-US" altLang="zh-CN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longjmp</a:t>
            </a:r>
            <a:r>
              <a:rPr lang="zh-CN" altLang="en-US" sz="1800" b="0" strike="noStrike" spc="-1">
                <a:solidFill>
                  <a:srgbClr val="FFFFFF"/>
                </a:solidFill>
                <a:latin typeface="Arial" panose="020B0604020202020204"/>
                <a:ea typeface="宋体" charset="0"/>
              </a:rPr>
              <a:t>存在一个安全问题就是信号发生的时候，进入信号的时候，当前信号会自动加入屏蔽集中，阻止了后来产生的中断信号处理程序</a:t>
            </a:r>
            <a:endParaRPr lang="en-US" altLang="zh-CN" sz="1800" b="0" strike="noStrike" spc="-1">
              <a:solidFill>
                <a:srgbClr val="FFFFFF"/>
              </a:solidFill>
              <a:latin typeface="Arial" panose="020B0604020202020204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r>
              <a:rPr 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sigsetjmp</a:t>
            </a: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和</a:t>
            </a:r>
            <a:r>
              <a:rPr lang="en-US" alt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siglongjmp</a:t>
            </a: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函数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l">
              <a:lnSpc>
                <a:spcPct val="100000"/>
              </a:lnSpc>
            </a:pP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唯一的区别就是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sigsetjmp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相对于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setjmp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增加了一个参数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2" name="图片 1" descr="2019-12-02 14-41-24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0" y="1278255"/>
            <a:ext cx="8429625" cy="1657350"/>
          </a:xfrm>
          <a:prstGeom prst="rect">
            <a:avLst/>
          </a:prstGeom>
        </p:spPr>
      </p:pic>
      <p:pic>
        <p:nvPicPr>
          <p:cNvPr id="3" name="图片 2" descr="2019-12-02 14-42-24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3729990"/>
            <a:ext cx="87249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l">
              <a:lnSpc>
                <a:spcPct val="100000"/>
              </a:lnSpc>
            </a:pP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sigsetjmp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相对于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setjmp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增加了一个参数的主要作用</a:t>
            </a:r>
            <a:endParaRPr lang="zh-CN" altLang="en-US" sz="1800" b="0" strike="noStrike" spc="-1">
              <a:solidFill>
                <a:schemeClr val="bg1"/>
              </a:solidFill>
              <a:latin typeface="Arial" panose="020B0604020202020204"/>
              <a:ea typeface="宋体" charset="0"/>
            </a:endParaRPr>
          </a:p>
          <a:p>
            <a:pPr algn="l">
              <a:lnSpc>
                <a:spcPct val="100000"/>
              </a:lnSpc>
            </a:pPr>
            <a:endParaRPr lang="zh-CN" altLang="en-US" sz="1800" b="0" strike="noStrike" spc="-1">
              <a:solidFill>
                <a:schemeClr val="bg1"/>
              </a:solidFill>
              <a:latin typeface="Arial" panose="020B0604020202020204"/>
              <a:ea typeface="宋体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如果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savemask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非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0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，则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sigsetjmp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在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env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中保存当前的信号屏蔽字，调用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siglongjmp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时候，如果带了非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0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的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savemask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的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sigsetjmp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已经保存了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env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，则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siglongjmp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从其中回复他的信号屏蔽字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r>
              <a:rPr 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当我们把</a:t>
            </a:r>
            <a:r>
              <a:rPr lang="en-US" alt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setjmp</a:t>
            </a: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和</a:t>
            </a:r>
            <a:r>
              <a:rPr lang="en-US" alt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longjmp</a:t>
            </a: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替换为</a:t>
            </a:r>
            <a:r>
              <a:rPr lang="en-US" alt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sigsetjmp</a:t>
            </a: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和</a:t>
            </a:r>
            <a:r>
              <a:rPr lang="en-US" alt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siglongjmp</a:t>
            </a: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还会出现这种现象吗？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74611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r>
              <a:rPr 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当我们把</a:t>
            </a:r>
            <a:r>
              <a:rPr lang="en-US" alt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setjmp</a:t>
            </a: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的参数设置为非</a:t>
            </a:r>
            <a:r>
              <a:rPr lang="en-US" alt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0</a:t>
            </a: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的情况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实验代码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(demo11.c)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3" name="图片 2" descr="2019-12-02 14-51-34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2940" y="1504950"/>
            <a:ext cx="8326120" cy="4563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5018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实验现象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2" name="图片 1" descr="2019-12-02 14-52-26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115" y="1588770"/>
            <a:ext cx="3143250" cy="1447800"/>
          </a:xfrm>
          <a:prstGeom prst="rect">
            <a:avLst/>
          </a:prstGeom>
        </p:spPr>
      </p:pic>
      <p:pic>
        <p:nvPicPr>
          <p:cNvPr id="4" name="图片 3" descr="2019-12-02 14-52-51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15" y="3486785"/>
            <a:ext cx="7115175" cy="159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r>
              <a:rPr 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这时候信号处理，进入屏蔽集之后被恢复了，但是当我们把</a:t>
            </a:r>
            <a:r>
              <a:rPr lang="en-US" alt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setjmp</a:t>
            </a: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的参数设置为</a:t>
            </a:r>
            <a:r>
              <a:rPr lang="en-US" alt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0</a:t>
            </a: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的情况，又会恢复吗？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实验代码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(demo11.c)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2" name="图片 1" descr="2019-12-02 14-54-34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180" y="1570990"/>
            <a:ext cx="9057640" cy="4528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5018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47625" y="-37465"/>
            <a:ext cx="12287885" cy="682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实验现象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2" name="图片 1" descr="2019-12-02 14-56-05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7135" y="1612265"/>
            <a:ext cx="5200650" cy="1990725"/>
          </a:xfrm>
          <a:prstGeom prst="rect">
            <a:avLst/>
          </a:prstGeom>
        </p:spPr>
      </p:pic>
      <p:pic>
        <p:nvPicPr>
          <p:cNvPr id="4" name="图片 3" descr="2019-12-02 14-56-17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135" y="4204970"/>
            <a:ext cx="4448175" cy="148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r>
              <a:rPr lang="en-US" altLang="zh-CN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sigsuspend</a:t>
            </a: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函数是简介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l">
              <a:lnSpc>
                <a:spcPct val="100000"/>
              </a:lnSpc>
            </a:pP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为什么要使用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sigsuspend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？</a:t>
            </a:r>
            <a:endParaRPr lang="zh-CN" altLang="en-US" sz="1800" b="0" strike="noStrike" spc="-1">
              <a:solidFill>
                <a:schemeClr val="bg1"/>
              </a:solidFill>
              <a:latin typeface="Arial" panose="020B0604020202020204"/>
              <a:ea typeface="宋体" charset="0"/>
            </a:endParaRPr>
          </a:p>
          <a:p>
            <a:pPr algn="l">
              <a:lnSpc>
                <a:spcPct val="100000"/>
              </a:lnSpc>
            </a:pPr>
            <a:endParaRPr lang="zh-CN" altLang="en-US" sz="1800" b="0" strike="noStrike" spc="-1">
              <a:solidFill>
                <a:schemeClr val="bg1"/>
              </a:solidFill>
              <a:latin typeface="Arial" panose="020B0604020202020204"/>
              <a:ea typeface="宋体" charset="0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更改信号的屏蔽字可以阻塞我们选择的信号，或者接触他们的阻塞，使用这种技术可以改变我们的临界区。如果希望对一个信号解除阻塞，然后在进行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pause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等待，如果信号发生在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pause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和解除信号阻塞集之间，那么信号可能发生丢失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2" name="图片 1" descr="2019-12-02 15-29-47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1365" y="2487930"/>
            <a:ext cx="7915275" cy="381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宋体"/>
              </a:rPr>
              <a:t>运行过程展示：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微软雅黑"/>
              </a:rPr>
              <a:t>1.当我们运行程序的时候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2.</a:t>
            </a:r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宋体"/>
              </a:rPr>
              <a:t>当我们对着进程使用kill 工具发送信号的时候会出现什么呢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45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16280" y="2926080"/>
            <a:ext cx="5007960" cy="17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1225" y="238760"/>
            <a:ext cx="7920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sigsuspend</a:t>
            </a:r>
            <a:r>
              <a:rPr lang="zh-CN" altLang="en-US">
                <a:solidFill>
                  <a:schemeClr val="bg1"/>
                </a:solidFill>
                <a:ea typeface="宋体" charset="0"/>
              </a:rPr>
              <a:t>的简单使用</a:t>
            </a:r>
            <a:r>
              <a:rPr lang="en-US" altLang="zh-CN">
                <a:solidFill>
                  <a:schemeClr val="bg1"/>
                </a:solidFill>
                <a:ea typeface="宋体" charset="0"/>
              </a:rPr>
              <a:t>(demo12.c)</a:t>
            </a:r>
            <a:endParaRPr lang="en-US" altLang="zh-CN">
              <a:solidFill>
                <a:schemeClr val="bg1"/>
              </a:solidFill>
              <a:ea typeface="宋体" charset="0"/>
            </a:endParaRPr>
          </a:p>
        </p:txBody>
      </p:sp>
      <p:pic>
        <p:nvPicPr>
          <p:cNvPr id="4" name="图片 3" descr="2019-12-02 15-50-23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0" y="894715"/>
            <a:ext cx="4841240" cy="4862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思考：信号是异步的我们可以用同步方式来处理吗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r>
              <a:rPr lang="en-US" sz="1800" b="0" strike="noStrike" spc="-1">
                <a:solidFill>
                  <a:schemeClr val="bg1"/>
                </a:solidFill>
                <a:latin typeface="Arial" panose="020B0604020202020204"/>
              </a:rPr>
              <a:t>1.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其实在这里我们是可以用两种同步方式来处理信号集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solidFill>
                <a:srgbClr val="FFFFFF"/>
              </a:solidFill>
              <a:latin typeface="微软雅黑"/>
              <a:ea typeface="DejaVu Sans" panose="020B0603030804020204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solidFill>
                <a:srgbClr val="FFFFFF"/>
              </a:solidFill>
              <a:latin typeface="微软雅黑"/>
              <a:ea typeface="DejaVu Sans" panose="020B0603030804020204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1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）第一种是使用</a:t>
            </a: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sigwait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函数来做到同步阻塞信号的发生</a:t>
            </a:r>
            <a:endParaRPr lang="zh-CN" altLang="en-US" sz="1600" b="0" strike="noStrike" spc="-1">
              <a:solidFill>
                <a:srgbClr val="FFFFFF"/>
              </a:solidFill>
              <a:latin typeface="微软雅黑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600" b="0" strike="noStrike" spc="-1">
              <a:solidFill>
                <a:srgbClr val="FFFFFF"/>
              </a:solidFill>
              <a:latin typeface="微软雅黑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600" b="0" strike="noStrike" spc="-1">
              <a:solidFill>
                <a:srgbClr val="FFFFFF"/>
              </a:solidFill>
              <a:latin typeface="微软雅黑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2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）第二种情况是使用</a:t>
            </a: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epoll+signalfd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的方式来多路复用的形式来监控信号的产生</a:t>
            </a:r>
            <a:endParaRPr lang="zh-CN" altLang="en-US" sz="1600" b="0" strike="noStrike" spc="-1">
              <a:solidFill>
                <a:srgbClr val="FFFFFF"/>
              </a:solidFill>
              <a:latin typeface="微软雅黑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600" b="0" strike="noStrike" spc="-1">
              <a:solidFill>
                <a:srgbClr val="FFFFFF"/>
              </a:solidFill>
              <a:latin typeface="微软雅黑"/>
              <a:ea typeface="宋体" charset="0"/>
            </a:endParaRPr>
          </a:p>
          <a:p>
            <a:pPr>
              <a:lnSpc>
                <a:spcPct val="100000"/>
              </a:lnSpc>
            </a:pPr>
            <a:endParaRPr lang="zh-CN" altLang="en-US" sz="1600" b="0" strike="noStrike" spc="-1">
              <a:solidFill>
                <a:srgbClr val="FFFFFF"/>
              </a:solidFill>
              <a:latin typeface="微软雅黑"/>
              <a:ea typeface="宋体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在这里我们只是说明</a:t>
            </a: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sigwait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函数的同步处理形式</a:t>
            </a:r>
            <a:b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</a:br>
            <a:b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</a:b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sigwait</a:t>
            </a: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实验代码</a:t>
            </a:r>
            <a:r>
              <a:rPr lang="en-US" alt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(demo13.c)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3" name="图片 2" descr="2019-12-02 16-02-49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4260" y="1586865"/>
            <a:ext cx="7686675" cy="443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185500-unname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实验现象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3" name="图片 2" descr="2019-12-02 16-03-15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2451100"/>
            <a:ext cx="8803640" cy="2402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r>
              <a:rPr lang="en-US" sz="1800" b="0" strike="noStrike" spc="-1">
                <a:solidFill>
                  <a:schemeClr val="bg1"/>
                </a:solidFill>
                <a:latin typeface="Arial" panose="020B0604020202020204"/>
              </a:rPr>
              <a:t>1.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一些作业控制信号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solidFill>
                <a:srgbClr val="FFFFFF"/>
              </a:solidFill>
              <a:latin typeface="微软雅黑"/>
              <a:ea typeface="DejaVu Sans" panose="020B0603030804020204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solidFill>
                <a:srgbClr val="FFFFFF"/>
              </a:solidFill>
              <a:latin typeface="微软雅黑"/>
              <a:ea typeface="DejaVu Sans" panose="020B0603030804020204"/>
            </a:endParaRPr>
          </a:p>
          <a:p>
            <a:pPr>
              <a:lnSpc>
                <a:spcPct val="100000"/>
              </a:lnSpc>
            </a:pPr>
            <a:b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</a:br>
            <a:b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</a:b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2" name="图片 1" descr="2019-12-02 15-06-57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495" y="2043430"/>
            <a:ext cx="862965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endParaRPr lang="en-US" sz="4000" b="0" strike="noStrike" spc="-1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 spc="-1">
                <a:solidFill>
                  <a:srgbClr val="FFFFFF"/>
                </a:solidFill>
                <a:latin typeface="微软雅黑"/>
                <a:ea typeface="微软雅黑"/>
                <a:sym typeface="+mn-ea"/>
              </a:rPr>
              <a:t>五。信号和我们的日常工作？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r>
              <a:rPr lang="en-US" sz="1800" b="0" strike="noStrike" spc="-1">
                <a:solidFill>
                  <a:schemeClr val="bg1"/>
                </a:solidFill>
                <a:latin typeface="Arial" panose="020B0604020202020204"/>
              </a:rPr>
              <a:t>1.</a:t>
            </a:r>
            <a:r>
              <a:rPr 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我们在</a:t>
            </a:r>
            <a:r>
              <a:rPr lang="en-US" altLang="zh-CN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swoole-framework</a:t>
            </a:r>
            <a: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  <a:t>之中使用信号来进行关闭控制</a:t>
            </a:r>
            <a:br>
              <a:rPr lang="zh-CN" altLang="en-US" sz="1800" b="0" strike="noStrike" spc="-1">
                <a:solidFill>
                  <a:schemeClr val="bg1"/>
                </a:solidFill>
                <a:latin typeface="Arial" panose="020B0604020202020204"/>
                <a:ea typeface="宋体" charset="0"/>
              </a:rPr>
            </a:br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solidFill>
                <a:srgbClr val="FFFFFF"/>
              </a:solidFill>
              <a:latin typeface="微软雅黑"/>
              <a:ea typeface="DejaVu Sans" panose="020B0603030804020204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solidFill>
                <a:srgbClr val="FFFFFF"/>
              </a:solidFill>
              <a:latin typeface="微软雅黑"/>
              <a:ea typeface="DejaVu Sans" panose="020B0603030804020204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1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）</a:t>
            </a:r>
            <a:r>
              <a:rPr 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监控</a:t>
            </a: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SIGCHILD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防止僵尸进程的产生，拉起挂掉的子进程</a:t>
            </a:r>
            <a:b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</a:b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2" name="图片 1" descr="2019-12-02 15-12-54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9915" y="2760980"/>
            <a:ext cx="5713730" cy="3672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2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）</a:t>
            </a:r>
            <a:r>
              <a:rPr 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监控</a:t>
            </a:r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SIGTERM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来关闭队列服务</a:t>
            </a:r>
            <a:b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</a:b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3" name="图片 2" descr="2019-12-02 15-14-29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2340610"/>
            <a:ext cx="7077075" cy="1190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宋体"/>
              </a:rPr>
              <a:t>出现的现象：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Times New Roman" panose="02020603050405020304"/>
                <a:ea typeface="微软雅黑"/>
              </a:rPr>
              <a:t>1.当我们发送信号之后，程序中select返回-1，errno变为了EINTR这个错误码，一个阻塞的程序被中断了!!!!!!</a:t>
            </a: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DejaVu Sans" panose="020B0603030804020204"/>
              </a:rPr>
              <a:t> </a:t>
            </a:r>
            <a:endParaRPr lang="en-US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br/>
            <a:br/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47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079360" y="3017520"/>
            <a:ext cx="5874840" cy="144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3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）</a:t>
            </a:r>
            <a:r>
              <a:rPr 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监控</a:t>
            </a:r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SIGUSR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来平滑重启</a:t>
            </a: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service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服务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2" name="图片 1" descr="2019-12-02 15-15-31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2167255"/>
            <a:ext cx="10058400" cy="3097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533600" y="771480"/>
            <a:ext cx="9627120" cy="576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4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）</a:t>
            </a:r>
            <a:r>
              <a:rPr 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很多时候都需要忽略掉</a:t>
            </a: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SIGPIPE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这个信号，因为他可能造成整个进程的退出，</a:t>
            </a: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SIGPIPE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信号发生在套接字已经被关闭，但是还是被频繁</a:t>
            </a: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send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的情况下会出现</a:t>
            </a: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SIGPIPE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的情况下，在编程中通常会</a:t>
            </a: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SIG_IGN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来忽略掉</a:t>
            </a:r>
            <a:r>
              <a:rPr lang="en-US" altLang="zh-CN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,im</a:t>
            </a:r>
            <a:r>
              <a:rPr lang="zh-CN" altLang="en-US" sz="1600" b="0" strike="noStrike" spc="-1">
                <a:solidFill>
                  <a:srgbClr val="FFFFFF"/>
                </a:solidFill>
                <a:latin typeface="微软雅黑"/>
                <a:ea typeface="宋体" charset="0"/>
              </a:rPr>
              <a:t>项目中的信号处理</a:t>
            </a:r>
            <a:endParaRPr lang="en-US" sz="16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2" name="图片 1" descr="2019-12-02 16-44-47 的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3016885"/>
            <a:ext cx="9096375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533600" y="2617920"/>
            <a:ext cx="9627120" cy="144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Thanks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TM03457485[[fn=网状]]</Template>
  <TotalTime>0</TotalTime>
  <Words>4441</Words>
  <Application>WPS Presentation</Application>
  <PresentationFormat/>
  <Paragraphs>982</Paragraphs>
  <Slides>92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10" baseType="lpstr">
      <vt:lpstr>Arial</vt:lpstr>
      <vt:lpstr>宋体</vt:lpstr>
      <vt:lpstr>Wingdings</vt:lpstr>
      <vt:lpstr>Arial</vt:lpstr>
      <vt:lpstr>Symbol</vt:lpstr>
      <vt:lpstr>微软雅黑</vt:lpstr>
      <vt:lpstr>宋体</vt:lpstr>
      <vt:lpstr>DejaVu Sans</vt:lpstr>
      <vt:lpstr>Times New Roman</vt:lpstr>
      <vt:lpstr>宋体</vt:lpstr>
      <vt:lpstr>WenQuanYi Zen Hei</vt:lpstr>
      <vt:lpstr>DejaVu Sans</vt:lpstr>
      <vt:lpstr>微软雅黑</vt:lpstr>
      <vt:lpstr>Arial Unicode MS</vt:lpstr>
      <vt:lpstr>OpenSymbol</vt:lpstr>
      <vt:lpstr>Gubbi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Swoole协程实现和车轮实践</dc:title>
  <dc:creator>石 光启</dc:creator>
  <cp:lastModifiedBy>zhanglei</cp:lastModifiedBy>
  <cp:revision>880</cp:revision>
  <dcterms:created xsi:type="dcterms:W3CDTF">2019-12-23T10:58:44Z</dcterms:created>
  <dcterms:modified xsi:type="dcterms:W3CDTF">2019-12-23T10:58:44Z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宽屏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</Properties>
</file>